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61" r:id="rId3"/>
    <p:sldId id="257" r:id="rId4"/>
    <p:sldId id="258" r:id="rId5"/>
    <p:sldId id="267" r:id="rId6"/>
    <p:sldId id="262" r:id="rId7"/>
    <p:sldId id="268" r:id="rId8"/>
    <p:sldId id="259" r:id="rId9"/>
    <p:sldId id="270" r:id="rId10"/>
    <p:sldId id="26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9" r:id="rId19"/>
    <p:sldId id="280" r:id="rId20"/>
    <p:sldId id="264" r:id="rId21"/>
    <p:sldId id="278" r:id="rId22"/>
    <p:sldId id="266" r:id="rId23"/>
    <p:sldId id="26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21"/>
    <p:restoredTop sz="87185"/>
  </p:normalViewPr>
  <p:slideViewPr>
    <p:cSldViewPr snapToGrid="0" snapToObjects="1">
      <p:cViewPr varScale="1">
        <p:scale>
          <a:sx n="133" d="100"/>
          <a:sy n="133" d="100"/>
        </p:scale>
        <p:origin x="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FBC539-6764-41CE-B8ED-BEAD87069F7E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A72C5DC-6E5C-425E-AD49-F0828C881339}">
      <dgm:prSet/>
      <dgm:spPr/>
      <dgm:t>
        <a:bodyPr/>
        <a:lstStyle/>
        <a:p>
          <a:r>
            <a:rPr lang="en-US" b="1"/>
            <a:t>Training is the process of applying the available data to the chosen algorithms</a:t>
          </a:r>
          <a:endParaRPr lang="en-US"/>
        </a:p>
      </dgm:t>
    </dgm:pt>
    <dgm:pt modelId="{B2520610-6990-48FF-AEE6-83A253D4F966}" type="parTrans" cxnId="{D3B5BAB9-5E1B-49D5-A497-8D932B8D15D9}">
      <dgm:prSet/>
      <dgm:spPr/>
      <dgm:t>
        <a:bodyPr/>
        <a:lstStyle/>
        <a:p>
          <a:endParaRPr lang="en-US"/>
        </a:p>
      </dgm:t>
    </dgm:pt>
    <dgm:pt modelId="{6A35EEA4-CF34-4BF1-888C-C988BBEE3F0C}" type="sibTrans" cxnId="{D3B5BAB9-5E1B-49D5-A497-8D932B8D15D9}">
      <dgm:prSet/>
      <dgm:spPr/>
      <dgm:t>
        <a:bodyPr/>
        <a:lstStyle/>
        <a:p>
          <a:endParaRPr lang="en-US"/>
        </a:p>
      </dgm:t>
    </dgm:pt>
    <dgm:pt modelId="{7241F9BD-37A7-4C7D-90A1-40DC8DF1DEDE}">
      <dgm:prSet/>
      <dgm:spPr/>
      <dgm:t>
        <a:bodyPr/>
        <a:lstStyle/>
        <a:p>
          <a:r>
            <a:rPr lang="en-US" b="1" dirty="0"/>
            <a:t>For the project I will be using 5 prediction models</a:t>
          </a:r>
          <a:endParaRPr lang="en-US" dirty="0"/>
        </a:p>
      </dgm:t>
    </dgm:pt>
    <dgm:pt modelId="{6D7668E8-5DFD-4EED-A41F-D3476166E95D}" type="parTrans" cxnId="{82D56D9D-9A80-44D8-9ABB-2A845507C778}">
      <dgm:prSet/>
      <dgm:spPr/>
      <dgm:t>
        <a:bodyPr/>
        <a:lstStyle/>
        <a:p>
          <a:endParaRPr lang="en-US"/>
        </a:p>
      </dgm:t>
    </dgm:pt>
    <dgm:pt modelId="{EB81F6B3-B033-4D7C-A63D-95066D495EBD}" type="sibTrans" cxnId="{82D56D9D-9A80-44D8-9ABB-2A845507C778}">
      <dgm:prSet/>
      <dgm:spPr/>
      <dgm:t>
        <a:bodyPr/>
        <a:lstStyle/>
        <a:p>
          <a:endParaRPr lang="en-US"/>
        </a:p>
      </dgm:t>
    </dgm:pt>
    <dgm:pt modelId="{C979871E-F62B-46CB-BDA4-9F309F662A30}">
      <dgm:prSet/>
      <dgm:spPr/>
      <dgm:t>
        <a:bodyPr/>
        <a:lstStyle/>
        <a:p>
          <a:r>
            <a:rPr lang="en-US" b="1"/>
            <a:t>I will also find Correlation between Features</a:t>
          </a:r>
          <a:endParaRPr lang="en-US"/>
        </a:p>
      </dgm:t>
    </dgm:pt>
    <dgm:pt modelId="{C11F27DC-BB9E-4B51-B525-1677069FB556}" type="parTrans" cxnId="{839DA132-08BE-4AB0-9B51-AA42C7DF403D}">
      <dgm:prSet/>
      <dgm:spPr/>
      <dgm:t>
        <a:bodyPr/>
        <a:lstStyle/>
        <a:p>
          <a:endParaRPr lang="en-US"/>
        </a:p>
      </dgm:t>
    </dgm:pt>
    <dgm:pt modelId="{CDE3F903-C084-436F-9B45-499751FBE9A3}" type="sibTrans" cxnId="{839DA132-08BE-4AB0-9B51-AA42C7DF403D}">
      <dgm:prSet/>
      <dgm:spPr/>
      <dgm:t>
        <a:bodyPr/>
        <a:lstStyle/>
        <a:p>
          <a:endParaRPr lang="en-US"/>
        </a:p>
      </dgm:t>
    </dgm:pt>
    <dgm:pt modelId="{1CB2BA4F-2B35-458E-9B6C-4F3BF0536AC7}">
      <dgm:prSet/>
      <dgm:spPr/>
      <dgm:t>
        <a:bodyPr/>
        <a:lstStyle/>
        <a:p>
          <a:r>
            <a:rPr lang="en-US" b="1"/>
            <a:t>Training multiple models allow comparing and choosing the best performing model.</a:t>
          </a:r>
          <a:endParaRPr lang="en-US"/>
        </a:p>
      </dgm:t>
    </dgm:pt>
    <dgm:pt modelId="{62B49CFD-2000-44BB-88D4-4389231F405E}" type="parTrans" cxnId="{098E8D48-581D-448A-9BFF-B592CC70EE14}">
      <dgm:prSet/>
      <dgm:spPr/>
      <dgm:t>
        <a:bodyPr/>
        <a:lstStyle/>
        <a:p>
          <a:endParaRPr lang="en-US"/>
        </a:p>
      </dgm:t>
    </dgm:pt>
    <dgm:pt modelId="{A4CFB4A1-AB19-412C-A722-16BB7AFB5C45}" type="sibTrans" cxnId="{098E8D48-581D-448A-9BFF-B592CC70EE14}">
      <dgm:prSet/>
      <dgm:spPr/>
      <dgm:t>
        <a:bodyPr/>
        <a:lstStyle/>
        <a:p>
          <a:endParaRPr lang="en-US"/>
        </a:p>
      </dgm:t>
    </dgm:pt>
    <dgm:pt modelId="{708B48E9-20AB-4461-B89C-F6A408E4BD8D}">
      <dgm:prSet/>
      <dgm:spPr/>
      <dgm:t>
        <a:bodyPr/>
        <a:lstStyle/>
        <a:p>
          <a:r>
            <a:rPr lang="en-US" b="1" dirty="0"/>
            <a:t>Using 5 models in total with cross-validation</a:t>
          </a:r>
          <a:endParaRPr lang="en-US" dirty="0"/>
        </a:p>
      </dgm:t>
    </dgm:pt>
    <dgm:pt modelId="{173CFB13-1B1F-47C9-9C39-1B775E6A3575}" type="parTrans" cxnId="{7D979510-405D-4BC5-8832-D1A382DDE1DD}">
      <dgm:prSet/>
      <dgm:spPr/>
      <dgm:t>
        <a:bodyPr/>
        <a:lstStyle/>
        <a:p>
          <a:endParaRPr lang="en-US"/>
        </a:p>
      </dgm:t>
    </dgm:pt>
    <dgm:pt modelId="{27D7BDEC-24A4-4ECE-8823-FCDE80FDDCA4}" type="sibTrans" cxnId="{7D979510-405D-4BC5-8832-D1A382DDE1DD}">
      <dgm:prSet/>
      <dgm:spPr/>
      <dgm:t>
        <a:bodyPr/>
        <a:lstStyle/>
        <a:p>
          <a:endParaRPr lang="en-US"/>
        </a:p>
      </dgm:t>
    </dgm:pt>
    <dgm:pt modelId="{7E76AD70-6150-BC4D-85E7-8A91E3918472}" type="pres">
      <dgm:prSet presAssocID="{FCFBC539-6764-41CE-B8ED-BEAD87069F7E}" presName="diagram" presStyleCnt="0">
        <dgm:presLayoutVars>
          <dgm:dir/>
          <dgm:resizeHandles val="exact"/>
        </dgm:presLayoutVars>
      </dgm:prSet>
      <dgm:spPr/>
    </dgm:pt>
    <dgm:pt modelId="{51717F04-9F73-7E41-81F0-6A24210845FF}" type="pres">
      <dgm:prSet presAssocID="{CA72C5DC-6E5C-425E-AD49-F0828C881339}" presName="node" presStyleLbl="node1" presStyleIdx="0" presStyleCnt="5">
        <dgm:presLayoutVars>
          <dgm:bulletEnabled val="1"/>
        </dgm:presLayoutVars>
      </dgm:prSet>
      <dgm:spPr/>
    </dgm:pt>
    <dgm:pt modelId="{DC02E8FD-DDE1-574D-8857-EEB031BACEA0}" type="pres">
      <dgm:prSet presAssocID="{6A35EEA4-CF34-4BF1-888C-C988BBEE3F0C}" presName="sibTrans" presStyleCnt="0"/>
      <dgm:spPr/>
    </dgm:pt>
    <dgm:pt modelId="{13FE02CE-511E-C446-85FE-44AAC8F4492E}" type="pres">
      <dgm:prSet presAssocID="{7241F9BD-37A7-4C7D-90A1-40DC8DF1DEDE}" presName="node" presStyleLbl="node1" presStyleIdx="1" presStyleCnt="5">
        <dgm:presLayoutVars>
          <dgm:bulletEnabled val="1"/>
        </dgm:presLayoutVars>
      </dgm:prSet>
      <dgm:spPr/>
    </dgm:pt>
    <dgm:pt modelId="{A1D5342D-95A2-6E49-912F-4042133F0113}" type="pres">
      <dgm:prSet presAssocID="{EB81F6B3-B033-4D7C-A63D-95066D495EBD}" presName="sibTrans" presStyleCnt="0"/>
      <dgm:spPr/>
    </dgm:pt>
    <dgm:pt modelId="{DF6CA403-EC1E-ED4B-B40D-8195D1E528D4}" type="pres">
      <dgm:prSet presAssocID="{C979871E-F62B-46CB-BDA4-9F309F662A30}" presName="node" presStyleLbl="node1" presStyleIdx="2" presStyleCnt="5">
        <dgm:presLayoutVars>
          <dgm:bulletEnabled val="1"/>
        </dgm:presLayoutVars>
      </dgm:prSet>
      <dgm:spPr/>
    </dgm:pt>
    <dgm:pt modelId="{C36DF9D3-6BCA-714D-8C00-1902F04CF860}" type="pres">
      <dgm:prSet presAssocID="{CDE3F903-C084-436F-9B45-499751FBE9A3}" presName="sibTrans" presStyleCnt="0"/>
      <dgm:spPr/>
    </dgm:pt>
    <dgm:pt modelId="{1F271378-88B7-FB47-9141-28422ED7FA40}" type="pres">
      <dgm:prSet presAssocID="{1CB2BA4F-2B35-458E-9B6C-4F3BF0536AC7}" presName="node" presStyleLbl="node1" presStyleIdx="3" presStyleCnt="5">
        <dgm:presLayoutVars>
          <dgm:bulletEnabled val="1"/>
        </dgm:presLayoutVars>
      </dgm:prSet>
      <dgm:spPr/>
    </dgm:pt>
    <dgm:pt modelId="{C46E312F-80E3-5E45-B756-8841D44CBC65}" type="pres">
      <dgm:prSet presAssocID="{A4CFB4A1-AB19-412C-A722-16BB7AFB5C45}" presName="sibTrans" presStyleCnt="0"/>
      <dgm:spPr/>
    </dgm:pt>
    <dgm:pt modelId="{E5B14FCD-471F-7148-8889-4546A315DB14}" type="pres">
      <dgm:prSet presAssocID="{708B48E9-20AB-4461-B89C-F6A408E4BD8D}" presName="node" presStyleLbl="node1" presStyleIdx="4" presStyleCnt="5">
        <dgm:presLayoutVars>
          <dgm:bulletEnabled val="1"/>
        </dgm:presLayoutVars>
      </dgm:prSet>
      <dgm:spPr/>
    </dgm:pt>
  </dgm:ptLst>
  <dgm:cxnLst>
    <dgm:cxn modelId="{7D979510-405D-4BC5-8832-D1A382DDE1DD}" srcId="{FCFBC539-6764-41CE-B8ED-BEAD87069F7E}" destId="{708B48E9-20AB-4461-B89C-F6A408E4BD8D}" srcOrd="4" destOrd="0" parTransId="{173CFB13-1B1F-47C9-9C39-1B775E6A3575}" sibTransId="{27D7BDEC-24A4-4ECE-8823-FCDE80FDDCA4}"/>
    <dgm:cxn modelId="{31577521-E99E-7F48-B6F7-46BBCE888D27}" type="presOf" srcId="{708B48E9-20AB-4461-B89C-F6A408E4BD8D}" destId="{E5B14FCD-471F-7148-8889-4546A315DB14}" srcOrd="0" destOrd="0" presId="urn:microsoft.com/office/officeart/2005/8/layout/default"/>
    <dgm:cxn modelId="{839DA132-08BE-4AB0-9B51-AA42C7DF403D}" srcId="{FCFBC539-6764-41CE-B8ED-BEAD87069F7E}" destId="{C979871E-F62B-46CB-BDA4-9F309F662A30}" srcOrd="2" destOrd="0" parTransId="{C11F27DC-BB9E-4B51-B525-1677069FB556}" sibTransId="{CDE3F903-C084-436F-9B45-499751FBE9A3}"/>
    <dgm:cxn modelId="{5C76BC35-64DA-8540-A46D-F0C450E09E8D}" type="presOf" srcId="{FCFBC539-6764-41CE-B8ED-BEAD87069F7E}" destId="{7E76AD70-6150-BC4D-85E7-8A91E3918472}" srcOrd="0" destOrd="0" presId="urn:microsoft.com/office/officeart/2005/8/layout/default"/>
    <dgm:cxn modelId="{098E8D48-581D-448A-9BFF-B592CC70EE14}" srcId="{FCFBC539-6764-41CE-B8ED-BEAD87069F7E}" destId="{1CB2BA4F-2B35-458E-9B6C-4F3BF0536AC7}" srcOrd="3" destOrd="0" parTransId="{62B49CFD-2000-44BB-88D4-4389231F405E}" sibTransId="{A4CFB4A1-AB19-412C-A722-16BB7AFB5C45}"/>
    <dgm:cxn modelId="{7CC0CA95-6532-DD41-AE36-CFDB7F5A816D}" type="presOf" srcId="{C979871E-F62B-46CB-BDA4-9F309F662A30}" destId="{DF6CA403-EC1E-ED4B-B40D-8195D1E528D4}" srcOrd="0" destOrd="0" presId="urn:microsoft.com/office/officeart/2005/8/layout/default"/>
    <dgm:cxn modelId="{82D56D9D-9A80-44D8-9ABB-2A845507C778}" srcId="{FCFBC539-6764-41CE-B8ED-BEAD87069F7E}" destId="{7241F9BD-37A7-4C7D-90A1-40DC8DF1DEDE}" srcOrd="1" destOrd="0" parTransId="{6D7668E8-5DFD-4EED-A41F-D3476166E95D}" sibTransId="{EB81F6B3-B033-4D7C-A63D-95066D495EBD}"/>
    <dgm:cxn modelId="{7628FBB7-B3D9-AB49-B531-E3963E83156C}" type="presOf" srcId="{1CB2BA4F-2B35-458E-9B6C-4F3BF0536AC7}" destId="{1F271378-88B7-FB47-9141-28422ED7FA40}" srcOrd="0" destOrd="0" presId="urn:microsoft.com/office/officeart/2005/8/layout/default"/>
    <dgm:cxn modelId="{D3B5BAB9-5E1B-49D5-A497-8D932B8D15D9}" srcId="{FCFBC539-6764-41CE-B8ED-BEAD87069F7E}" destId="{CA72C5DC-6E5C-425E-AD49-F0828C881339}" srcOrd="0" destOrd="0" parTransId="{B2520610-6990-48FF-AEE6-83A253D4F966}" sibTransId="{6A35EEA4-CF34-4BF1-888C-C988BBEE3F0C}"/>
    <dgm:cxn modelId="{053A6DCC-865E-9947-80D5-5B6DE5F5E588}" type="presOf" srcId="{CA72C5DC-6E5C-425E-AD49-F0828C881339}" destId="{51717F04-9F73-7E41-81F0-6A24210845FF}" srcOrd="0" destOrd="0" presId="urn:microsoft.com/office/officeart/2005/8/layout/default"/>
    <dgm:cxn modelId="{5FAE73DC-3F24-9747-B43B-D96A3FCA4874}" type="presOf" srcId="{7241F9BD-37A7-4C7D-90A1-40DC8DF1DEDE}" destId="{13FE02CE-511E-C446-85FE-44AAC8F4492E}" srcOrd="0" destOrd="0" presId="urn:microsoft.com/office/officeart/2005/8/layout/default"/>
    <dgm:cxn modelId="{935DF49B-5FEC-4D4D-84DB-F6F3FE5DEDDA}" type="presParOf" srcId="{7E76AD70-6150-BC4D-85E7-8A91E3918472}" destId="{51717F04-9F73-7E41-81F0-6A24210845FF}" srcOrd="0" destOrd="0" presId="urn:microsoft.com/office/officeart/2005/8/layout/default"/>
    <dgm:cxn modelId="{A6722D67-25EF-2942-B742-874E57E315B7}" type="presParOf" srcId="{7E76AD70-6150-BC4D-85E7-8A91E3918472}" destId="{DC02E8FD-DDE1-574D-8857-EEB031BACEA0}" srcOrd="1" destOrd="0" presId="urn:microsoft.com/office/officeart/2005/8/layout/default"/>
    <dgm:cxn modelId="{7FAB748B-81EF-3041-9976-BF3F73251733}" type="presParOf" srcId="{7E76AD70-6150-BC4D-85E7-8A91E3918472}" destId="{13FE02CE-511E-C446-85FE-44AAC8F4492E}" srcOrd="2" destOrd="0" presId="urn:microsoft.com/office/officeart/2005/8/layout/default"/>
    <dgm:cxn modelId="{E0F1F89C-ED4B-3D44-AD18-BB007A00CCA0}" type="presParOf" srcId="{7E76AD70-6150-BC4D-85E7-8A91E3918472}" destId="{A1D5342D-95A2-6E49-912F-4042133F0113}" srcOrd="3" destOrd="0" presId="urn:microsoft.com/office/officeart/2005/8/layout/default"/>
    <dgm:cxn modelId="{5A7D8DF0-E742-F042-8E30-A891F6718EB0}" type="presParOf" srcId="{7E76AD70-6150-BC4D-85E7-8A91E3918472}" destId="{DF6CA403-EC1E-ED4B-B40D-8195D1E528D4}" srcOrd="4" destOrd="0" presId="urn:microsoft.com/office/officeart/2005/8/layout/default"/>
    <dgm:cxn modelId="{16FD46A9-B9B6-C54A-B571-E81D99219EFB}" type="presParOf" srcId="{7E76AD70-6150-BC4D-85E7-8A91E3918472}" destId="{C36DF9D3-6BCA-714D-8C00-1902F04CF860}" srcOrd="5" destOrd="0" presId="urn:microsoft.com/office/officeart/2005/8/layout/default"/>
    <dgm:cxn modelId="{4001A05C-6BEE-534C-8CC8-099E6B8860D2}" type="presParOf" srcId="{7E76AD70-6150-BC4D-85E7-8A91E3918472}" destId="{1F271378-88B7-FB47-9141-28422ED7FA40}" srcOrd="6" destOrd="0" presId="urn:microsoft.com/office/officeart/2005/8/layout/default"/>
    <dgm:cxn modelId="{7936FA0B-42B3-9F41-92C4-D8B23B3E005E}" type="presParOf" srcId="{7E76AD70-6150-BC4D-85E7-8A91E3918472}" destId="{C46E312F-80E3-5E45-B756-8841D44CBC65}" srcOrd="7" destOrd="0" presId="urn:microsoft.com/office/officeart/2005/8/layout/default"/>
    <dgm:cxn modelId="{A84D6333-893D-964D-A42C-B11D7A1EBEE8}" type="presParOf" srcId="{7E76AD70-6150-BC4D-85E7-8A91E3918472}" destId="{E5B14FCD-471F-7148-8889-4546A315DB1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717F04-9F73-7E41-81F0-6A24210845FF}">
      <dsp:nvSpPr>
        <dsp:cNvPr id="0" name=""/>
        <dsp:cNvSpPr/>
      </dsp:nvSpPr>
      <dsp:spPr>
        <a:xfrm>
          <a:off x="755808" y="2247"/>
          <a:ext cx="2813744" cy="16882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Training is the process of applying the available data to the chosen algorithms</a:t>
          </a:r>
          <a:endParaRPr lang="en-US" sz="2100" kern="1200"/>
        </a:p>
      </dsp:txBody>
      <dsp:txXfrm>
        <a:off x="755808" y="2247"/>
        <a:ext cx="2813744" cy="1688246"/>
      </dsp:txXfrm>
    </dsp:sp>
    <dsp:sp modelId="{13FE02CE-511E-C446-85FE-44AAC8F4492E}">
      <dsp:nvSpPr>
        <dsp:cNvPr id="0" name=""/>
        <dsp:cNvSpPr/>
      </dsp:nvSpPr>
      <dsp:spPr>
        <a:xfrm>
          <a:off x="3850927" y="2247"/>
          <a:ext cx="2813744" cy="168824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For the project I will be using 5 prediction models</a:t>
          </a:r>
          <a:endParaRPr lang="en-US" sz="2100" kern="1200" dirty="0"/>
        </a:p>
      </dsp:txBody>
      <dsp:txXfrm>
        <a:off x="3850927" y="2247"/>
        <a:ext cx="2813744" cy="1688246"/>
      </dsp:txXfrm>
    </dsp:sp>
    <dsp:sp modelId="{DF6CA403-EC1E-ED4B-B40D-8195D1E528D4}">
      <dsp:nvSpPr>
        <dsp:cNvPr id="0" name=""/>
        <dsp:cNvSpPr/>
      </dsp:nvSpPr>
      <dsp:spPr>
        <a:xfrm>
          <a:off x="6946046" y="2247"/>
          <a:ext cx="2813744" cy="168824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I will also find Correlation between Features</a:t>
          </a:r>
          <a:endParaRPr lang="en-US" sz="2100" kern="1200"/>
        </a:p>
      </dsp:txBody>
      <dsp:txXfrm>
        <a:off x="6946046" y="2247"/>
        <a:ext cx="2813744" cy="1688246"/>
      </dsp:txXfrm>
    </dsp:sp>
    <dsp:sp modelId="{1F271378-88B7-FB47-9141-28422ED7FA40}">
      <dsp:nvSpPr>
        <dsp:cNvPr id="0" name=""/>
        <dsp:cNvSpPr/>
      </dsp:nvSpPr>
      <dsp:spPr>
        <a:xfrm>
          <a:off x="2303368" y="1971868"/>
          <a:ext cx="2813744" cy="168824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Training multiple models allow comparing and choosing the best performing model.</a:t>
          </a:r>
          <a:endParaRPr lang="en-US" sz="2100" kern="1200"/>
        </a:p>
      </dsp:txBody>
      <dsp:txXfrm>
        <a:off x="2303368" y="1971868"/>
        <a:ext cx="2813744" cy="1688246"/>
      </dsp:txXfrm>
    </dsp:sp>
    <dsp:sp modelId="{E5B14FCD-471F-7148-8889-4546A315DB14}">
      <dsp:nvSpPr>
        <dsp:cNvPr id="0" name=""/>
        <dsp:cNvSpPr/>
      </dsp:nvSpPr>
      <dsp:spPr>
        <a:xfrm>
          <a:off x="5398487" y="1971868"/>
          <a:ext cx="2813744" cy="168824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Using 5 models in total with cross-validation</a:t>
          </a:r>
          <a:endParaRPr lang="en-US" sz="2100" kern="1200" dirty="0"/>
        </a:p>
      </dsp:txBody>
      <dsp:txXfrm>
        <a:off x="5398487" y="1971868"/>
        <a:ext cx="2813744" cy="16882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7DCBA8-CA8F-FF4F-8B59-C787AE108AF1}" type="datetimeFigureOut">
              <a:rPr lang="en-US" smtClean="0"/>
              <a:t>8/12/21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408CF-146A-4947-8BF4-9F2907B6E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61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Blood donation has always been a huge problem globally</a:t>
            </a:r>
          </a:p>
          <a:p>
            <a:endParaRPr lang="en-US" dirty="0"/>
          </a:p>
          <a:p>
            <a:r>
              <a:rPr lang="en-US" dirty="0"/>
              <a:t>Here's how we can use data to predict Blood donation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408CF-146A-4947-8BF4-9F2907B6EB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34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408CF-146A-4947-8BF4-9F2907B6EB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45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290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80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549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8/12/21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312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21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51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8/12/21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32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8/12/21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71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8/12/21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26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7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6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8/12/21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47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4.png"/><Relationship Id="rId5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4.png"/><Relationship Id="rId5" Type="http://schemas.openxmlformats.org/officeDocument/2006/relationships/image" Target="../media/image21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4.png"/><Relationship Id="rId5" Type="http://schemas.openxmlformats.org/officeDocument/2006/relationships/image" Target="../media/image2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4.png"/><Relationship Id="rId5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6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2.png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4.png"/><Relationship Id="rId5" Type="http://schemas.openxmlformats.org/officeDocument/2006/relationships/image" Target="../media/image33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atoday.com/story/news/health/2021/06/23/blood-banks-urge-donations-us-blood-supply-drops-demand-increases/5312985001/" TargetMode="External"/><Relationship Id="rId2" Type="http://schemas.openxmlformats.org/officeDocument/2006/relationships/hyperlink" Target="https://www.proglobalbusinesssolutions.com/six-steps-in-crisp-dm-the-standard-data-mining-proces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hinelearningmastery.com/tpot-for-automated-machine-learning-in-pytho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4.png"/><Relationship Id="rId4" Type="http://schemas.openxmlformats.org/officeDocument/2006/relationships/image" Target="../media/image5.png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10BFCB1E-89C9-4789-A2D9-52D6C8653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7" name="Video 16">
            <a:extLst>
              <a:ext uri="{FF2B5EF4-FFF2-40B4-BE49-F238E27FC236}">
                <a16:creationId xmlns:a16="http://schemas.microsoft.com/office/drawing/2014/main" id="{90FB5C00-B5A5-41CA-92F9-54F2FB6767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>
            <a:alphaModFix/>
          </a:blip>
          <a:srcRect t="304" r="-1" b="-1"/>
          <a:stretch/>
        </p:blipFill>
        <p:spPr>
          <a:xfrm>
            <a:off x="20" y="-22629"/>
            <a:ext cx="12191980" cy="6856614"/>
          </a:xfrm>
          <a:prstGeom prst="rect">
            <a:avLst/>
          </a:prstGeom>
        </p:spPr>
      </p:pic>
      <p:sp>
        <p:nvSpPr>
          <p:cNvPr id="18" name="Rectangle 12">
            <a:extLst>
              <a:ext uri="{FF2B5EF4-FFF2-40B4-BE49-F238E27FC236}">
                <a16:creationId xmlns:a16="http://schemas.microsoft.com/office/drawing/2014/main" id="{16F61E84-9DCA-4F22-94BC-C901DB499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1C826A-6B45-1D4B-AFF2-3AB5F3844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5544" y="302396"/>
            <a:ext cx="10190071" cy="3145855"/>
          </a:xfrm>
        </p:spPr>
        <p:txBody>
          <a:bodyPr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Blood Donation Shortage Prediction</a:t>
            </a:r>
          </a:p>
        </p:txBody>
      </p:sp>
      <p:pic>
        <p:nvPicPr>
          <p:cNvPr id="10" name="Picture 9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98A18AA4-C435-1546-8D26-A1B7D433CD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41673" y="2731274"/>
            <a:ext cx="4953000" cy="29718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E3F7778-1D80-7E47-90CF-33D4F144B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5140" y="4777368"/>
            <a:ext cx="5735216" cy="2056617"/>
          </a:xfrm>
        </p:spPr>
        <p:txBody>
          <a:bodyPr anchor="t">
            <a:normAutofit/>
          </a:bodyPr>
          <a:lstStyle/>
          <a:p>
            <a:pPr algn="l"/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Thip Rattanavilay,</a:t>
            </a:r>
          </a:p>
          <a:p>
            <a:pPr algn="l"/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DSC 630 – Predictive Analytics</a:t>
            </a:r>
          </a:p>
          <a:p>
            <a:pPr algn="l"/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Bellevue University 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6" name="Audio Recording Aug 12, 2021 at 12:26:30 PM" descr="Audio Recording Aug 12, 2021 at 12:26:30 PM">
            <a:hlinkClick r:id="" action="ppaction://media"/>
            <a:extLst>
              <a:ext uri="{FF2B5EF4-FFF2-40B4-BE49-F238E27FC236}">
                <a16:creationId xmlns:a16="http://schemas.microsoft.com/office/drawing/2014/main" id="{E4412E97-EB7C-D54F-97FA-4E79EAB69FA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2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1775614"/>
          </a:xfrm>
        </p:spPr>
        <p:txBody>
          <a:bodyPr>
            <a:normAutofit/>
          </a:bodyPr>
          <a:lstStyle/>
          <a:p>
            <a:r>
              <a:rPr lang="en-US" sz="3600" dirty="0"/>
              <a:t>FEATURE SLECTION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741405" y="2335426"/>
            <a:ext cx="487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Correlation matrix between numerical values.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Only months_since_first_donation seems to have a significative correlation with the class probability.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It doesn't mean that the other features are not useful. num_donations in these features can be correlated with the class.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A6890D-8A7E-5D40-8F87-82A266805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6406" y="1447620"/>
            <a:ext cx="5512147" cy="416287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0743A5B-D731-3045-B352-B37167C8F2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914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48"/>
    </mc:Choice>
    <mc:Fallback>
      <p:transition spd="slow" advTm="29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1775614"/>
          </a:xfrm>
        </p:spPr>
        <p:txBody>
          <a:bodyPr>
            <a:normAutofit/>
          </a:bodyPr>
          <a:lstStyle/>
          <a:p>
            <a:r>
              <a:rPr lang="en-US" sz="3600" dirty="0"/>
              <a:t>FEATURE SLECTION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741405" y="2335426"/>
            <a:ext cx="487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We notice that num_donations distributions are not the same in the class 1 and class 0 subpopulations. 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Indeed, there is a peak corresponding to the people who have donated. We can see that class 0 has a higher number than class 1. There will be no donation class 0 and fewer donation for class 1.</a:t>
            </a:r>
          </a:p>
          <a:p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3BFED3-042A-BF47-8841-76F33C30ED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3968" y="1897106"/>
            <a:ext cx="5486400" cy="2717800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C8024F8D-1F96-154D-BA5B-980CBA3E94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29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75"/>
    </mc:Choice>
    <mc:Fallback>
      <p:transition spd="slow" advTm="37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1775614"/>
          </a:xfrm>
        </p:spPr>
        <p:txBody>
          <a:bodyPr>
            <a:normAutofit/>
          </a:bodyPr>
          <a:lstStyle/>
          <a:p>
            <a:r>
              <a:rPr lang="en-US" sz="3600" dirty="0"/>
              <a:t>FEATURE SLECTION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469556" y="2075753"/>
            <a:ext cx="53377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We notice that months_since_last_donation distributions are not the same in the class 1 and class 0 subpopulations. 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Indeed, there is a peak corresponding to the people who have donated recently (in 1-2 months) will donate blood.</a:t>
            </a:r>
          </a:p>
          <a:p>
            <a:br>
              <a:rPr lang="en-US" dirty="0"/>
            </a:b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It seems that people have donated recently are more likely to donate blood.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A64B3-6544-374E-B6E5-2A2C280E31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9610" y="2267464"/>
            <a:ext cx="5511800" cy="2755900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D34EC546-A7A2-D546-B495-42178A784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268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94"/>
    </mc:Choice>
    <mc:Fallback>
      <p:transition spd="slow" advTm="38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1775614"/>
          </a:xfrm>
        </p:spPr>
        <p:txBody>
          <a:bodyPr>
            <a:normAutofit/>
          </a:bodyPr>
          <a:lstStyle/>
          <a:p>
            <a:r>
              <a:rPr lang="en-US" sz="3600" dirty="0"/>
              <a:t>FEATURE SLECTION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574590" y="2347784"/>
            <a:ext cx="51404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We notice that months_since_first_donation distributions are not the same in the class 1 and class 0 subpopulations. 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Indeed, there is a peak corresponding to the people who have just donated recently (in 6-20 months) will not donate blood.</a:t>
            </a:r>
          </a:p>
          <a:p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6077B2-B4B6-E946-A3EA-941EE5B02C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6726" y="2000250"/>
            <a:ext cx="5651500" cy="28575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09E7FF0-1F2F-9B48-B2CB-60F2E9973E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79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52"/>
    </mc:Choice>
    <mc:Fallback>
      <p:transition spd="slow" advTm="30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1775614"/>
          </a:xfrm>
        </p:spPr>
        <p:txBody>
          <a:bodyPr>
            <a:normAutofit/>
          </a:bodyPr>
          <a:lstStyle/>
          <a:p>
            <a:r>
              <a:rPr lang="en-US" sz="3600" dirty="0"/>
              <a:t>FEATURE SLECTION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208682" y="2951946"/>
            <a:ext cx="56786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Volume donated is also a good feature to know whether the donor will donate or not.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335445-EDDE-514E-8805-BF5CD551DA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3226" y="2024807"/>
            <a:ext cx="5778500" cy="29083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B72DC82-A466-3B41-8E31-4B8B47C08F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818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57"/>
    </mc:Choice>
    <mc:Fallback>
      <p:transition spd="slow" advTm="25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B6A4C79-62F0-4DFD-A156-0F1AB7D26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61" y="0"/>
            <a:ext cx="12191999" cy="6858000"/>
          </a:xfrm>
          <a:prstGeom prst="rect">
            <a:avLst/>
          </a:prstGeom>
          <a:blipFill dpi="0" rotWithShape="1">
            <a:blip r:embed="rId4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F7FF257-5D01-4829-AD0B-B2D6076B34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3457" y="739600"/>
            <a:ext cx="10768226" cy="53909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066800"/>
            <a:ext cx="5410200" cy="19970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dirty="0">
                <a:solidFill>
                  <a:schemeClr val="tx2"/>
                </a:solidFill>
              </a:rPr>
              <a:t>Correlation between frequency and monetary</a:t>
            </a:r>
            <a:br>
              <a:rPr lang="en-US" sz="3300" dirty="0">
                <a:solidFill>
                  <a:schemeClr val="tx2"/>
                </a:solidFill>
              </a:rPr>
            </a:br>
            <a:endParaRPr lang="en-US" sz="3300" dirty="0">
              <a:solidFill>
                <a:schemeClr val="tx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1143000" y="3200400"/>
            <a:ext cx="5410200" cy="259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>
                <a:solidFill>
                  <a:schemeClr val="tx2"/>
                </a:solidFill>
              </a:rPr>
              <a:t>From the graph we can see that Frequency and monetary values are highly correlated. So, we can use only the frequency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852D4F1-0866-9240-AB0E-293E0941A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10400" y="1462797"/>
            <a:ext cx="4209625" cy="3932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07F546C-375A-304D-93B0-90E533758E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477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15"/>
    </mc:Choice>
    <mc:Fallback>
      <p:transition spd="slow" advTm="34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3515C42-77D7-44E4-BBF7-99D1062F9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348" y="940196"/>
            <a:ext cx="6858000" cy="428339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2"/>
                </a:solidFill>
              </a:rPr>
              <a:t>Modeling</a:t>
            </a:r>
            <a:br>
              <a:rPr lang="en-US" sz="2100" dirty="0">
                <a:solidFill>
                  <a:schemeClr val="tx2"/>
                </a:solidFill>
              </a:rPr>
            </a:br>
            <a:br>
              <a:rPr lang="en-US" sz="2100" dirty="0">
                <a:solidFill>
                  <a:schemeClr val="tx2"/>
                </a:solidFill>
              </a:rPr>
            </a:br>
            <a:r>
              <a:rPr lang="en-US" sz="2100" dirty="0">
                <a:solidFill>
                  <a:schemeClr val="tx2"/>
                </a:solidFill>
              </a:rPr>
              <a:t>Cross Validation Models</a:t>
            </a:r>
            <a:br>
              <a:rPr lang="en-US" sz="2100" dirty="0">
                <a:solidFill>
                  <a:schemeClr val="tx2"/>
                </a:solidFill>
              </a:rPr>
            </a:br>
            <a:br>
              <a:rPr lang="en-US" sz="2100" dirty="0">
                <a:solidFill>
                  <a:schemeClr val="tx2"/>
                </a:solidFill>
              </a:rPr>
            </a:br>
            <a:r>
              <a:rPr lang="en-US" sz="2100" dirty="0">
                <a:solidFill>
                  <a:schemeClr val="tx2"/>
                </a:solidFill>
              </a:rPr>
              <a:t>I will compare five (5) popular classifiers and I will evaluate them using the mean accuracy of each of them using the kfold cross validation procedure.</a:t>
            </a:r>
            <a:br>
              <a:rPr lang="en-US" sz="2100" dirty="0">
                <a:solidFill>
                  <a:schemeClr val="tx2"/>
                </a:solidFill>
              </a:rPr>
            </a:br>
            <a:br>
              <a:rPr lang="en-US" sz="2100" dirty="0">
                <a:solidFill>
                  <a:schemeClr val="tx2"/>
                </a:solidFill>
              </a:rPr>
            </a:br>
            <a:r>
              <a:rPr lang="en-US" sz="2100" dirty="0">
                <a:solidFill>
                  <a:schemeClr val="tx2"/>
                </a:solidFill>
              </a:rPr>
              <a:t>- Decision Tree</a:t>
            </a:r>
            <a:br>
              <a:rPr lang="en-US" sz="2100" dirty="0">
                <a:solidFill>
                  <a:schemeClr val="tx2"/>
                </a:solidFill>
              </a:rPr>
            </a:br>
            <a:r>
              <a:rPr lang="en-US" sz="2100" dirty="0">
                <a:solidFill>
                  <a:schemeClr val="tx2"/>
                </a:solidFill>
              </a:rPr>
              <a:t>- Random Forest</a:t>
            </a:r>
            <a:br>
              <a:rPr lang="en-US" sz="2100" dirty="0">
                <a:solidFill>
                  <a:schemeClr val="tx2"/>
                </a:solidFill>
              </a:rPr>
            </a:br>
            <a:r>
              <a:rPr lang="en-US" sz="2100" dirty="0">
                <a:solidFill>
                  <a:schemeClr val="tx2"/>
                </a:solidFill>
              </a:rPr>
              <a:t>- Gradient Boosting</a:t>
            </a:r>
            <a:br>
              <a:rPr lang="en-US" sz="2100" dirty="0">
                <a:solidFill>
                  <a:schemeClr val="tx2"/>
                </a:solidFill>
              </a:rPr>
            </a:br>
            <a:r>
              <a:rPr lang="en-US" sz="2100" dirty="0">
                <a:solidFill>
                  <a:schemeClr val="tx2"/>
                </a:solidFill>
              </a:rPr>
              <a:t>- KNN</a:t>
            </a:r>
            <a:br>
              <a:rPr lang="en-US" sz="2100" dirty="0">
                <a:solidFill>
                  <a:schemeClr val="tx2"/>
                </a:solidFill>
              </a:rPr>
            </a:br>
            <a:r>
              <a:rPr lang="en-US" sz="2100" dirty="0">
                <a:solidFill>
                  <a:schemeClr val="tx2"/>
                </a:solidFill>
              </a:rPr>
              <a:t>- Logistic regression</a:t>
            </a:r>
            <a:br>
              <a:rPr lang="en-US" sz="2100" dirty="0">
                <a:solidFill>
                  <a:schemeClr val="tx2"/>
                </a:solidFill>
              </a:rPr>
            </a:br>
            <a:br>
              <a:rPr lang="en-US" sz="2100" dirty="0">
                <a:solidFill>
                  <a:schemeClr val="tx2"/>
                </a:solidFill>
              </a:rPr>
            </a:br>
            <a:endParaRPr lang="en-US" sz="2100" dirty="0">
              <a:solidFill>
                <a:schemeClr val="tx2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392BFCFE-FD78-4EDF-BEFE-CC444DC5F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3648" y="0"/>
            <a:ext cx="357835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572B5A9-5531-4FA5-8C90-295EFED8B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630708" y="22493"/>
            <a:ext cx="3561292" cy="6830508"/>
          </a:xfrm>
          <a:prstGeom prst="rect">
            <a:avLst/>
          </a:prstGeom>
          <a:blipFill dpi="0" rotWithShape="1">
            <a:blip r:embed="rId5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1143000" y="2608080"/>
            <a:ext cx="5410200" cy="259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</a:pPr>
            <a:endParaRPr lang="en-US" b="1" i="1" dirty="0">
              <a:solidFill>
                <a:schemeClr val="tx2"/>
              </a:solidFill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6243E5B-4466-1346-8F69-2599E417BA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89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03"/>
    </mc:Choice>
    <mc:Fallback>
      <p:transition spd="slow" advTm="27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590" y="279907"/>
            <a:ext cx="4876800" cy="1775614"/>
          </a:xfrm>
        </p:spPr>
        <p:txBody>
          <a:bodyPr>
            <a:normAutofit/>
          </a:bodyPr>
          <a:lstStyle/>
          <a:p>
            <a:r>
              <a:rPr lang="en-US" dirty="0"/>
              <a:t>Modeling</a:t>
            </a:r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574590" y="2335427"/>
            <a:ext cx="5140411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Cross Validation Models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I compared five (5) popular classifiers and evaluate the mean accuracy of each of them by a stratified kfold cross validation procedure.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By seeing the figure, we can see that what model will work the best.</a:t>
            </a: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A8B60C-3FD3-8C4D-B48A-20D3680345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2" y="2100648"/>
            <a:ext cx="5220415" cy="308232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B5CC31E-4BEE-F242-AA37-69809E4DED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10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23"/>
    </mc:Choice>
    <mc:Fallback>
      <p:transition spd="slow" advTm="20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590" y="279907"/>
            <a:ext cx="4876800" cy="1775614"/>
          </a:xfrm>
        </p:spPr>
        <p:txBody>
          <a:bodyPr>
            <a:normAutofit/>
          </a:bodyPr>
          <a:lstStyle/>
          <a:p>
            <a:r>
              <a:rPr lang="en-US" dirty="0"/>
              <a:t>Modeling</a:t>
            </a:r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574590" y="2335427"/>
            <a:ext cx="514041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Hyperparameter tunning for best models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I performed a grid search optimization for Random Forest, Gradient Boosting classifiers and Logistic Regression.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The computation time is clearly reduced.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8EB7C9-BFBC-7843-8500-C392FFACE8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0590" y="786785"/>
            <a:ext cx="5034257" cy="14968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2CD2C5-B917-0A4C-A7E3-9D2C051A3C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0589" y="3037746"/>
            <a:ext cx="5034258" cy="10178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F5EE2C-4B4D-DA47-AEF8-873C64FA4B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0589" y="4822202"/>
            <a:ext cx="5188565" cy="94416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1B0CE65-93A8-264F-AD13-D949F61B286C}"/>
              </a:ext>
            </a:extLst>
          </p:cNvPr>
          <p:cNvSpPr/>
          <p:nvPr/>
        </p:nvSpPr>
        <p:spPr>
          <a:xfrm>
            <a:off x="6670589" y="279907"/>
            <a:ext cx="18642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Random Forest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56A9E4-875A-0948-B518-4643F81F066D}"/>
              </a:ext>
            </a:extLst>
          </p:cNvPr>
          <p:cNvSpPr/>
          <p:nvPr/>
        </p:nvSpPr>
        <p:spPr>
          <a:xfrm>
            <a:off x="6674917" y="2644820"/>
            <a:ext cx="22866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Gradient Boosting 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CAA12E1-6BB8-1C4F-A369-DE53A71A23F9}"/>
              </a:ext>
            </a:extLst>
          </p:cNvPr>
          <p:cNvSpPr/>
          <p:nvPr/>
        </p:nvSpPr>
        <p:spPr>
          <a:xfrm>
            <a:off x="6585423" y="4416796"/>
            <a:ext cx="23471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Logistic Regression</a:t>
            </a:r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1C2206A4-17E7-AB4D-B88B-F872B2AE50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009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52"/>
    </mc:Choice>
    <mc:Fallback>
      <p:transition spd="slow" advTm="34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3331-EE20-C548-9E20-D865983C6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590" y="279907"/>
            <a:ext cx="4876800" cy="1775614"/>
          </a:xfrm>
        </p:spPr>
        <p:txBody>
          <a:bodyPr>
            <a:normAutofit/>
          </a:bodyPr>
          <a:lstStyle/>
          <a:p>
            <a:r>
              <a:rPr lang="en-US" dirty="0"/>
              <a:t>Modeling</a:t>
            </a:r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B4961-37A5-C240-8D30-E1327C511B7F}"/>
              </a:ext>
            </a:extLst>
          </p:cNvPr>
          <p:cNvSpPr txBox="1"/>
          <p:nvPr/>
        </p:nvSpPr>
        <p:spPr>
          <a:xfrm>
            <a:off x="351137" y="2309457"/>
            <a:ext cx="514041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Plot learning curve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I performed a learning curve for Random Forest, and Gradient Boosting classifiers.</a:t>
            </a: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B0CE65-93A8-264F-AD13-D949F61B286C}"/>
              </a:ext>
            </a:extLst>
          </p:cNvPr>
          <p:cNvSpPr/>
          <p:nvPr/>
        </p:nvSpPr>
        <p:spPr>
          <a:xfrm>
            <a:off x="6670589" y="279907"/>
            <a:ext cx="18642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Random Forest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56A9E4-875A-0948-B518-4643F81F066D}"/>
              </a:ext>
            </a:extLst>
          </p:cNvPr>
          <p:cNvSpPr/>
          <p:nvPr/>
        </p:nvSpPr>
        <p:spPr>
          <a:xfrm>
            <a:off x="6855824" y="3506465"/>
            <a:ext cx="22866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Gradient Boosting 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EE5CB0-81AF-E34B-B265-C7085CA3D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9259" y="4052780"/>
            <a:ext cx="3846433" cy="26282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F62BB-4043-D845-85C5-453F0DAE62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0481" y="712272"/>
            <a:ext cx="3875211" cy="262823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4850FD7-85FB-BC43-9286-A02F271AA184}"/>
              </a:ext>
            </a:extLst>
          </p:cNvPr>
          <p:cNvSpPr/>
          <p:nvPr/>
        </p:nvSpPr>
        <p:spPr>
          <a:xfrm>
            <a:off x="351137" y="4684018"/>
            <a:ext cx="574486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According to the cross-validation curves Random Forest classifier seems to be the better prediction model. Because the training and cross-validation curves are close together.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824C061F-F0FD-9C4F-AA0B-5EC4EE20E8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49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48"/>
    </mc:Choice>
    <mc:Fallback>
      <p:transition spd="slow" advTm="20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A9B7B3-F171-4C25-99FC-C54250F06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D5C7C5-9C27-4A61-9F57-1857D4532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B9546E-20BE-462C-8BE8-4EBDB46F8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2567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E5D2E8-C366-48AC-97AE-18C67E4EF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2225674"/>
          </a:xfrm>
          <a:prstGeom prst="rect">
            <a:avLst/>
          </a:prstGeom>
          <a:blipFill dpi="0" rotWithShape="1">
            <a:blip r:embed="rId5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48DF27-1B7C-004A-A702-01C9E3451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381000"/>
            <a:ext cx="10003218" cy="1600124"/>
          </a:xfrm>
        </p:spPr>
        <p:txBody>
          <a:bodyPr>
            <a:normAutofit/>
          </a:bodyPr>
          <a:lstStyle/>
          <a:p>
            <a:r>
              <a:rPr lang="en-US" sz="36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C22B1-A5A4-2F47-A954-A0225EE06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1569" y="2606674"/>
            <a:ext cx="8796444" cy="3935986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Most of us have donated blood at least once in our lifetime or has not.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Blood Banks faces supply and demand and shortage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We want to know often do the donors return to donate blood. 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There are variety of factors that can impact a blood donation.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This project uses a dataset with various features to solve this problem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 We want to find how many donations are being made and attempt to predict blood donations.</a:t>
            </a:r>
          </a:p>
          <a:p>
            <a:r>
              <a:rPr lang="en-US" sz="1800" dirty="0">
                <a:solidFill>
                  <a:schemeClr val="tx1">
                    <a:alpha val="80000"/>
                  </a:schemeClr>
                </a:solidFill>
              </a:rPr>
              <a:t>This gathering will be useful in targeting the people who are interested in donating blood, which results in getting more volunteers to save more lives.</a:t>
            </a:r>
          </a:p>
          <a:p>
            <a:endParaRPr lang="en-US" sz="1800" dirty="0">
              <a:solidFill>
                <a:schemeClr val="tx1">
                  <a:alpha val="80000"/>
                </a:schemeClr>
              </a:solidFill>
            </a:endParaRPr>
          </a:p>
          <a:p>
            <a:endParaRPr lang="en-US" sz="1800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E3F7FF39-C5E9-F04C-9A4F-830FF43352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40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049"/>
    </mc:Choice>
    <mc:Fallback>
      <p:transition spd="slow" advTm="54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E9652-851B-FC4A-898E-243A09A76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A0B317-3992-044D-90C2-4792A96E8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30704" y="1901388"/>
            <a:ext cx="5956300" cy="203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DDB314-EAC3-624C-BD4E-8A1D0EF93D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704" y="4677374"/>
            <a:ext cx="6041702" cy="1266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4C0900-4924-A046-AC19-09A981D95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2126" y="1357691"/>
            <a:ext cx="3265960" cy="28357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862503-E5D1-1947-B151-08C6A1C2F3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6500" y="4487536"/>
            <a:ext cx="3797300" cy="200470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233F0A1-283A-D840-8F36-AC48A637F4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358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67"/>
    </mc:Choice>
    <mc:Fallback>
      <p:transition spd="slow" advTm="20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6D97B4-E1B8-954B-A86D-DF193CCE3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633" y="1868251"/>
            <a:ext cx="4876800" cy="2937347"/>
          </a:xfrm>
        </p:spPr>
        <p:txBody>
          <a:bodyPr>
            <a:noAutofit/>
          </a:bodyPr>
          <a:lstStyle/>
          <a:p>
            <a:r>
              <a:rPr lang="en-US" sz="2400" dirty="0"/>
              <a:t>Now we can target the people (id) who are interested in donating blood, and which will result in getting more volunteers and we can save more lives.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FC199D3-4B39-104D-93EB-8EA8530AC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472362" y="1222375"/>
            <a:ext cx="2933700" cy="4229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7ED646-A6B9-DA46-92B7-F7D3AB5FF48E}"/>
              </a:ext>
            </a:extLst>
          </p:cNvPr>
          <p:cNvSpPr/>
          <p:nvPr/>
        </p:nvSpPr>
        <p:spPr>
          <a:xfrm>
            <a:off x="316519" y="868432"/>
            <a:ext cx="56730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RESULTS PREDICTION</a:t>
            </a:r>
            <a:endParaRPr lang="en-US" sz="36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807C42E-0309-2D4B-A3C0-C737EEB36C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614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20"/>
    </mc:Choice>
    <mc:Fallback>
      <p:transition spd="slow" advTm="26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0D6C9-6D58-9043-AD8E-33EE73DCB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A7D60-D843-8942-833A-F6DA2EB4F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results with prediction, we measured accuracy on donations donated each months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have achieved nearly 78% accuracy and hoping to get a better result from more cross-validation and methods</a:t>
            </a:r>
          </a:p>
          <a:p>
            <a:endParaRPr lang="en-US" dirty="0"/>
          </a:p>
          <a:p>
            <a:r>
              <a:rPr lang="en-US" dirty="0"/>
              <a:t>Donors are more likely to donate and become a repeat donor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COME AND DONATE TODAY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F3F7F74-169D-AD4B-9F0F-A7104D63A6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40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52"/>
    </mc:Choice>
    <mc:Fallback>
      <p:transition spd="slow" advTm="24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28A3C-2B32-8B43-A265-E50BA971A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01E9E-D331-3E4F-A87C-CB2605556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https://www.proglobalbusinesssolutions.com/six-steps-in-crisp-dm-the-standard-data-mining-process/</a:t>
            </a:r>
            <a:endParaRPr lang="en-US" dirty="0"/>
          </a:p>
          <a:p>
            <a:r>
              <a:rPr lang="en-US" dirty="0">
                <a:hlinkClick r:id="rId3"/>
              </a:rPr>
              <a:t>https://www.usatoday.com/story/news/health/2021/06/23/blood-banks-urge-donations-us-blood-supply-drops-demand-increases/5312985001/</a:t>
            </a:r>
            <a:endParaRPr lang="en-US" dirty="0"/>
          </a:p>
          <a:p>
            <a:r>
              <a:rPr lang="en-US" dirty="0">
                <a:hlinkClick r:id="rId4"/>
              </a:rPr>
              <a:t>https://machinelearningmastery.com/tpot-for-automated-machine-learning-in-python/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rdrr.io</a:t>
            </a:r>
            <a:r>
              <a:rPr lang="en-US" dirty="0"/>
              <a:t>/</a:t>
            </a:r>
            <a:r>
              <a:rPr lang="en-US" dirty="0" err="1"/>
              <a:t>cran</a:t>
            </a:r>
            <a:r>
              <a:rPr lang="en-US" dirty="0"/>
              <a:t>/</a:t>
            </a:r>
            <a:r>
              <a:rPr lang="en-US" dirty="0" err="1"/>
              <a:t>simpleNeural</a:t>
            </a:r>
            <a:r>
              <a:rPr lang="en-US" dirty="0"/>
              <a:t>/man/</a:t>
            </a:r>
            <a:r>
              <a:rPr lang="en-US" dirty="0" err="1"/>
              <a:t>UCI.transfusion.html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606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Content Placeholder 12" descr="Diagram, timeline&#10;&#10;Description automatically generated">
            <a:extLst>
              <a:ext uri="{FF2B5EF4-FFF2-40B4-BE49-F238E27FC236}">
                <a16:creationId xmlns:a16="http://schemas.microsoft.com/office/drawing/2014/main" id="{3D5C30D9-DC0B-9C4F-9FDB-FDECA4C25E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705600" y="912480"/>
            <a:ext cx="4467225" cy="484889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CAE420F-916E-B84D-ADEA-C7C04E981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208" y="713629"/>
            <a:ext cx="507558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 &amp; STEPS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9A6616-5C0E-6F4B-AB95-610D9B3790A8}"/>
              </a:ext>
            </a:extLst>
          </p:cNvPr>
          <p:cNvSpPr/>
          <p:nvPr/>
        </p:nvSpPr>
        <p:spPr>
          <a:xfrm>
            <a:off x="626165" y="2367183"/>
            <a:ext cx="523460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 Understanding the business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 Data understanding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Exploratory analysis of the dataset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Data cleaning and preparation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 Split the data set into train and test set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Training and Test the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 Feature selection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Model evaluation </a:t>
            </a:r>
          </a:p>
          <a:p>
            <a:pPr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ffectLst/>
              </a:rPr>
              <a:t> Results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7163913-5D9E-804D-9CAA-0ECA829C2C28}"/>
              </a:ext>
            </a:extLst>
          </p:cNvPr>
          <p:cNvSpPr/>
          <p:nvPr/>
        </p:nvSpPr>
        <p:spPr>
          <a:xfrm>
            <a:off x="8228283" y="344297"/>
            <a:ext cx="1320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CRISP-DM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7D07B5F-B75D-BF48-BAE1-A32FBDA5BB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985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17"/>
    </mc:Choice>
    <mc:Fallback>
      <p:transition spd="slow" advTm="21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048C4-AB77-4182-B261-2C9BE5962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2485EF-FFCC-B44B-91A1-38A75FD4B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9870" y="1451113"/>
            <a:ext cx="5983356" cy="327991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F180BDB-9919-4CD2-8B7C-47E82E4E3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0048" y="0"/>
            <a:ext cx="571195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536D7D-2324-4AE5-BFC2-627DFB147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0048" y="0"/>
            <a:ext cx="5711952" cy="6858000"/>
          </a:xfrm>
          <a:prstGeom prst="rect">
            <a:avLst/>
          </a:prstGeom>
          <a:blipFill dpi="0" rotWithShape="1">
            <a:blip r:embed="rId5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648D1-2EBD-5B42-8A90-3C99B95F3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7151" y="196131"/>
            <a:ext cx="4737745" cy="1664573"/>
          </a:xfrm>
        </p:spPr>
        <p:txBody>
          <a:bodyPr>
            <a:normAutofit/>
          </a:bodyPr>
          <a:lstStyle/>
          <a:p>
            <a:r>
              <a:rPr lang="en-US" sz="2400" dirty="0"/>
              <a:t>DATA UNDERSTANDING &amp; EXPLORATORY DATA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5778C7-DCD1-3240-A7DE-7E521D423284}"/>
              </a:ext>
            </a:extLst>
          </p:cNvPr>
          <p:cNvSpPr txBox="1"/>
          <p:nvPr/>
        </p:nvSpPr>
        <p:spPr>
          <a:xfrm>
            <a:off x="6626032" y="1860704"/>
            <a:ext cx="556291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This data frame has 748 rows and 5 variables.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Key variables are 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Recency months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Frequency times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Monetary </a:t>
            </a:r>
            <a:r>
              <a:rPr lang="en-US" b="1" dirty="0" err="1">
                <a:solidFill>
                  <a:schemeClr val="bg1"/>
                </a:solidFill>
              </a:rPr>
              <a:t>c.c</a:t>
            </a:r>
            <a:r>
              <a:rPr lang="en-US" b="1" dirty="0">
                <a:solidFill>
                  <a:schemeClr val="bg1"/>
                </a:solidFill>
              </a:rPr>
              <a:t> blood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Time  months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Whether he/she Donated blood in March 2007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959FDC-DE70-B247-BE5D-F54E82695808}"/>
              </a:ext>
            </a:extLst>
          </p:cNvPr>
          <p:cNvSpPr/>
          <p:nvPr/>
        </p:nvSpPr>
        <p:spPr>
          <a:xfrm>
            <a:off x="2068502" y="659085"/>
            <a:ext cx="26923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Transfusion dataset #1</a:t>
            </a:r>
            <a:endParaRPr lang="en-US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8D7B6969-BE17-E944-A099-EAB77E5D41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14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85"/>
    </mc:Choice>
    <mc:Fallback>
      <p:transition spd="slow" advTm="29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048C4-AB77-4182-B261-2C9BE5962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180BDB-9919-4CD2-8B7C-47E82E4E3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0048" y="0"/>
            <a:ext cx="571195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536D7D-2324-4AE5-BFC2-627DFB147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0048" y="0"/>
            <a:ext cx="5711952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648D1-2EBD-5B42-8A90-3C99B95F3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7151" y="196131"/>
            <a:ext cx="4737745" cy="1664573"/>
          </a:xfrm>
        </p:spPr>
        <p:txBody>
          <a:bodyPr>
            <a:normAutofit/>
          </a:bodyPr>
          <a:lstStyle/>
          <a:p>
            <a:r>
              <a:rPr lang="en-US" sz="2400" dirty="0"/>
              <a:t>DATA UNDERSTANDING &amp; EXPLORATORY DATA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5778C7-DCD1-3240-A7DE-7E521D423284}"/>
              </a:ext>
            </a:extLst>
          </p:cNvPr>
          <p:cNvSpPr txBox="1"/>
          <p:nvPr/>
        </p:nvSpPr>
        <p:spPr>
          <a:xfrm>
            <a:off x="6626032" y="1860704"/>
            <a:ext cx="556291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This data frame has 576 rows and 5 variables.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Key variables are 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id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Months since last donation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Num donations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Vol donations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Months since first donation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BA838E-ED2D-E849-8D58-961BA788CD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515" y="1457230"/>
            <a:ext cx="5856067" cy="31644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61F53C9-298F-3042-BBCF-ABF3498A0002}"/>
              </a:ext>
            </a:extLst>
          </p:cNvPr>
          <p:cNvSpPr/>
          <p:nvPr/>
        </p:nvSpPr>
        <p:spPr>
          <a:xfrm>
            <a:off x="2068502" y="659085"/>
            <a:ext cx="26923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Transfusion dataset #2</a:t>
            </a: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A50BA02-8BB3-2D40-81AE-C901F9CA4C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71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63"/>
    </mc:Choice>
    <mc:Fallback>
      <p:transition spd="slow" advTm="26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69988-E79B-0848-8974-9EE8D2A10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82" y="619448"/>
            <a:ext cx="4876800" cy="1639690"/>
          </a:xfrm>
        </p:spPr>
        <p:txBody>
          <a:bodyPr>
            <a:normAutofit/>
          </a:bodyPr>
          <a:lstStyle/>
          <a:p>
            <a:r>
              <a:rPr lang="en-US" sz="2800" dirty="0"/>
              <a:t>Features and Joined datasets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59B7BB-363A-2748-9B5F-56F9913D57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874388" y="790331"/>
            <a:ext cx="4467225" cy="16458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9FDF86-8C1B-9946-AD1E-4A91778A30AD}"/>
              </a:ext>
            </a:extLst>
          </p:cNvPr>
          <p:cNvSpPr txBox="1"/>
          <p:nvPr/>
        </p:nvSpPr>
        <p:spPr>
          <a:xfrm>
            <a:off x="427382" y="2436150"/>
            <a:ext cx="49795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Joining these features as one dataset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Months since Last Donation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Number of Donations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Total Volume Donated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Months since First Donation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Recency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Frequency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Time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Monetary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Training and test dataset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0A5EB2-D60E-D74B-92D7-BA4DC5A24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4727" y="4886655"/>
            <a:ext cx="5518894" cy="15744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1C278C-5147-B149-9689-6FC0C5A111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6951" y="2701928"/>
            <a:ext cx="4102100" cy="17272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07AD6AA-40A4-C047-90E6-E0CB536EC3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94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60"/>
    </mc:Choice>
    <mc:Fallback>
      <p:transition spd="slow" advTm="40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048C4-AB77-4182-B261-2C9BE5962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180BDB-9919-4CD2-8B7C-47E82E4E3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0048" y="0"/>
            <a:ext cx="571195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536D7D-2324-4AE5-BFC2-627DFB147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0048" y="0"/>
            <a:ext cx="5711952" cy="6858000"/>
          </a:xfrm>
          <a:prstGeom prst="rect">
            <a:avLst/>
          </a:prstGeom>
          <a:blipFill dpi="0" rotWithShape="1">
            <a:blip r:embed="rId4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648D1-2EBD-5B42-8A90-3C99B95F3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7151" y="196131"/>
            <a:ext cx="4737745" cy="1664573"/>
          </a:xfrm>
        </p:spPr>
        <p:txBody>
          <a:bodyPr>
            <a:normAutofit/>
          </a:bodyPr>
          <a:lstStyle/>
          <a:p>
            <a:r>
              <a:rPr lang="en-US" sz="2400" dirty="0"/>
              <a:t>DATA UNDERSTANDING &amp; EXPLORATORY DATA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5778C7-DCD1-3240-A7DE-7E521D423284}"/>
              </a:ext>
            </a:extLst>
          </p:cNvPr>
          <p:cNvSpPr txBox="1"/>
          <p:nvPr/>
        </p:nvSpPr>
        <p:spPr>
          <a:xfrm>
            <a:off x="6626032" y="1860704"/>
            <a:ext cx="556291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dirty="0">
                <a:solidFill>
                  <a:schemeClr val="bg1"/>
                </a:solidFill>
              </a:rPr>
              <a:t>In the class column there are two classes</a:t>
            </a:r>
          </a:p>
          <a:p>
            <a:pPr lvl="1"/>
            <a:endParaRPr lang="en-US" b="1" dirty="0">
              <a:solidFill>
                <a:schemeClr val="bg1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class 1 : The donor donated blood in March 2007.</a:t>
            </a:r>
          </a:p>
          <a:p>
            <a:pPr lvl="1"/>
            <a:endParaRPr lang="en-US" b="1" dirty="0">
              <a:solidFill>
                <a:schemeClr val="bg1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class 0 : The donor did not donate blood in March 2007.</a:t>
            </a:r>
            <a:r>
              <a:rPr lang="en-US" dirty="0"/>
              <a:t> </a:t>
            </a:r>
            <a:endParaRPr lang="en-US" b="1" dirty="0">
              <a:solidFill>
                <a:schemeClr val="bg1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b="1" dirty="0">
              <a:solidFill>
                <a:schemeClr val="bg1"/>
              </a:solidFill>
            </a:endParaRP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Let us assume that </a:t>
            </a:r>
            <a:r>
              <a:rPr lang="en-US" b="1" i="1" dirty="0">
                <a:solidFill>
                  <a:schemeClr val="bg1"/>
                </a:solidFill>
              </a:rPr>
              <a:t>class 1</a:t>
            </a:r>
            <a:r>
              <a:rPr lang="en-US" b="1" dirty="0">
                <a:solidFill>
                  <a:schemeClr val="bg1"/>
                </a:solidFill>
              </a:rPr>
              <a:t> means donated, and </a:t>
            </a:r>
            <a:r>
              <a:rPr lang="en-US" b="1" i="1" dirty="0">
                <a:solidFill>
                  <a:schemeClr val="bg1"/>
                </a:solidFill>
              </a:rPr>
              <a:t>class 0</a:t>
            </a:r>
            <a:r>
              <a:rPr lang="en-US" b="1" dirty="0">
                <a:solidFill>
                  <a:schemeClr val="bg1"/>
                </a:solidFill>
              </a:rPr>
              <a:t> means not donated</a:t>
            </a:r>
          </a:p>
          <a:p>
            <a:br>
              <a:rPr lang="en-US" dirty="0"/>
            </a:b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781469C-DBA0-934A-94A2-F336BE3D08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515" y="1457230"/>
            <a:ext cx="5856067" cy="3164466"/>
          </a:xfrm>
          <a:prstGeom prst="rect">
            <a:avLst/>
          </a:prstGeom>
        </p:spPr>
      </p:pic>
      <p:sp>
        <p:nvSpPr>
          <p:cNvPr id="11" name="Frame 10">
            <a:extLst>
              <a:ext uri="{FF2B5EF4-FFF2-40B4-BE49-F238E27FC236}">
                <a16:creationId xmlns:a16="http://schemas.microsoft.com/office/drawing/2014/main" id="{39B69FC6-9B73-7D4F-B0C3-39F2F00C2A20}"/>
              </a:ext>
            </a:extLst>
          </p:cNvPr>
          <p:cNvSpPr/>
          <p:nvPr/>
        </p:nvSpPr>
        <p:spPr>
          <a:xfrm>
            <a:off x="5585791" y="1331843"/>
            <a:ext cx="685800" cy="3588027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A3B1D365-C2AD-4544-B93D-A734836851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912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12"/>
    </mc:Choice>
    <mc:Fallback>
      <p:transition spd="slow" advTm="31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C12EAC-BD05-461D-9D1F-0862BA1F4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" y="76200"/>
            <a:ext cx="2057400" cy="2057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D8DA42-2FEE-4C06-AFD6-6508150C4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473"/>
          <a:stretch/>
        </p:blipFill>
        <p:spPr>
          <a:xfrm>
            <a:off x="11234928" y="3144779"/>
            <a:ext cx="954024" cy="25483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7B3819-1D63-AE4D-9CC8-046E2D1BE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209" y="819246"/>
            <a:ext cx="8305800" cy="448507"/>
          </a:xfrm>
        </p:spPr>
        <p:txBody>
          <a:bodyPr anchor="t">
            <a:no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DATA PREPARATION &amp; CLEANING</a:t>
            </a:r>
            <a:br>
              <a:rPr lang="en-US" sz="3200" dirty="0">
                <a:solidFill>
                  <a:schemeClr val="tx2"/>
                </a:solidFill>
              </a:rPr>
            </a:br>
            <a:br>
              <a:rPr lang="en-US" sz="3200" dirty="0">
                <a:solidFill>
                  <a:schemeClr val="tx2"/>
                </a:solidFill>
              </a:rPr>
            </a:br>
            <a:endParaRPr lang="en-US" sz="3200" dirty="0">
              <a:solidFill>
                <a:schemeClr val="tx2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92A605-0681-1142-BF04-9959ABDE7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380353" y="2510727"/>
            <a:ext cx="4854575" cy="14687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6A7BFB-F34B-534B-9326-E941B9995AA5}"/>
              </a:ext>
            </a:extLst>
          </p:cNvPr>
          <p:cNvSpPr txBox="1"/>
          <p:nvPr/>
        </p:nvSpPr>
        <p:spPr>
          <a:xfrm>
            <a:off x="6392596" y="1778203"/>
            <a:ext cx="46331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Checked the data frame for null, or missing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C604B1-CFD5-AE41-A9FA-F1632A4780B4}"/>
              </a:ext>
            </a:extLst>
          </p:cNvPr>
          <p:cNvSpPr txBox="1"/>
          <p:nvPr/>
        </p:nvSpPr>
        <p:spPr>
          <a:xfrm>
            <a:off x="1017292" y="1877938"/>
            <a:ext cx="3557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Inspecting transfusion dataset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B9E59C-3DF3-A34D-8B55-D29564351E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922" y="2424291"/>
            <a:ext cx="5373130" cy="144097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C13A8D-AC15-EF45-A754-21BC9F6F0BF5}"/>
              </a:ext>
            </a:extLst>
          </p:cNvPr>
          <p:cNvSpPr txBox="1"/>
          <p:nvPr/>
        </p:nvSpPr>
        <p:spPr>
          <a:xfrm>
            <a:off x="1699962" y="4515381"/>
            <a:ext cx="8815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missing values, and we have 576 rows and 6 Columns with clean data. </a:t>
            </a:r>
          </a:p>
          <a:p>
            <a:endParaRPr lang="en-US" b="1" dirty="0"/>
          </a:p>
          <a:p>
            <a:r>
              <a:rPr lang="en-US" b="1" dirty="0"/>
              <a:t>The features are 'Months since Last Donation', 'Number of Donations', 'Total Volume Donated', 'Months since First Donation'.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66F06EAF-E08A-A045-8589-EAC8DA10E5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445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51"/>
    </mc:Choice>
    <mc:Fallback>
      <p:transition spd="slow" advTm="38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3A9B7B3-F171-4C25-99FC-C54250F06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2D5C7C5-9C27-4A61-9F57-1857D4532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4B9546E-20BE-462C-8BE8-4EBDB46F8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2567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E5D2E8-C366-48AC-97AE-18C67E4EF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2225674"/>
          </a:xfrm>
          <a:prstGeom prst="rect">
            <a:avLst/>
          </a:prstGeom>
          <a:blipFill dpi="0" rotWithShape="1">
            <a:blip r:embed="rId4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69988-E79B-0848-8974-9EE8D2A10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TRAINING &amp; TEST MODELING</a:t>
            </a:r>
          </a:p>
        </p:txBody>
      </p:sp>
      <p:graphicFrame>
        <p:nvGraphicFramePr>
          <p:cNvPr id="16" name="TextBox 4">
            <a:extLst>
              <a:ext uri="{FF2B5EF4-FFF2-40B4-BE49-F238E27FC236}">
                <a16:creationId xmlns:a16="http://schemas.microsoft.com/office/drawing/2014/main" id="{05AEE49D-8AEC-4CAF-8D8F-E82C069478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9442725"/>
              </p:ext>
            </p:extLst>
          </p:nvPr>
        </p:nvGraphicFramePr>
        <p:xfrm>
          <a:off x="838200" y="2514600"/>
          <a:ext cx="10515600" cy="3662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9636D3C-093D-E541-A385-2E53D0B881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760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821"/>
    </mc:Choice>
    <mc:Fallback>
      <p:transition spd="slow" advTm="32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ockprintVTI">
  <a:themeElements>
    <a:clrScheme name="AnalogousFromLightSeedRightStep">
      <a:dk1>
        <a:srgbClr val="000000"/>
      </a:dk1>
      <a:lt1>
        <a:srgbClr val="FFFFFF"/>
      </a:lt1>
      <a:dk2>
        <a:srgbClr val="35371F"/>
      </a:dk2>
      <a:lt2>
        <a:srgbClr val="E2E4E8"/>
      </a:lt2>
      <a:accent1>
        <a:srgbClr val="B69F70"/>
      </a:accent1>
      <a:accent2>
        <a:srgbClr val="A1A662"/>
      </a:accent2>
      <a:accent3>
        <a:srgbClr val="8FAA74"/>
      </a:accent3>
      <a:accent4>
        <a:srgbClr val="6FB169"/>
      </a:accent4>
      <a:accent5>
        <a:srgbClr val="74AC86"/>
      </a:accent5>
      <a:accent6>
        <a:srgbClr val="67AE9C"/>
      </a:accent6>
      <a:hlink>
        <a:srgbClr val="6980AE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1850</TotalTime>
  <Words>1071</Words>
  <Application>Microsoft Macintosh PowerPoint</Application>
  <PresentationFormat>Widescreen</PresentationFormat>
  <Paragraphs>153</Paragraphs>
  <Slides>23</Slides>
  <Notes>2</Notes>
  <HiddenSlides>0</HiddenSlides>
  <MMClips>23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Avenir Next LT Pro</vt:lpstr>
      <vt:lpstr>AvenirNext LT Pro Medium</vt:lpstr>
      <vt:lpstr>Calibri</vt:lpstr>
      <vt:lpstr>Courier New</vt:lpstr>
      <vt:lpstr>BlockprintVTI</vt:lpstr>
      <vt:lpstr>Blood Donation Shortage Prediction</vt:lpstr>
      <vt:lpstr>INTRODUCTION</vt:lpstr>
      <vt:lpstr>METHOD &amp; STEPS</vt:lpstr>
      <vt:lpstr>DATA UNDERSTANDING &amp; EXPLORATORY DATA ANALYSIS</vt:lpstr>
      <vt:lpstr>DATA UNDERSTANDING &amp; EXPLORATORY DATA ANALYSIS</vt:lpstr>
      <vt:lpstr>Features and Joined datasets </vt:lpstr>
      <vt:lpstr>DATA UNDERSTANDING &amp; EXPLORATORY DATA ANALYSIS</vt:lpstr>
      <vt:lpstr>DATA PREPARATION &amp; CLEANING  </vt:lpstr>
      <vt:lpstr>TRAINING &amp; TEST MODELING</vt:lpstr>
      <vt:lpstr>FEATURE SLECTION</vt:lpstr>
      <vt:lpstr>FEATURE SLECTION</vt:lpstr>
      <vt:lpstr>FEATURE SLECTION</vt:lpstr>
      <vt:lpstr>FEATURE SLECTION</vt:lpstr>
      <vt:lpstr>FEATURE SLECTION</vt:lpstr>
      <vt:lpstr>Correlation between frequency and monetary </vt:lpstr>
      <vt:lpstr>Modeling  Cross Validation Models  I will compare five (5) popular classifiers and I will evaluate them using the mean accuracy of each of them using the kfold cross validation procedure.  - Decision Tree - Random Forest - Gradient Boosting - KNN - Logistic regression  </vt:lpstr>
      <vt:lpstr>Modeling</vt:lpstr>
      <vt:lpstr>Modeling</vt:lpstr>
      <vt:lpstr>Modeling</vt:lpstr>
      <vt:lpstr>RESULTS</vt:lpstr>
      <vt:lpstr>Now we can target the people (id) who are interested in donating blood, and which will result in getting more volunteers and we can save more lives. </vt:lpstr>
      <vt:lpstr>Thank you! </vt:lpstr>
      <vt:lpstr>REFENCES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Thip Rattanavilay</dc:creator>
  <cp:lastModifiedBy>Thip Rattanavilay</cp:lastModifiedBy>
  <cp:revision>48</cp:revision>
  <dcterms:created xsi:type="dcterms:W3CDTF">2021-07-24T19:30:54Z</dcterms:created>
  <dcterms:modified xsi:type="dcterms:W3CDTF">2021-08-12T22:42:10Z</dcterms:modified>
</cp:coreProperties>
</file>

<file path=docProps/thumbnail.jpeg>
</file>